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88" r:id="rId9"/>
    <p:sldId id="264" r:id="rId10"/>
    <p:sldId id="265" r:id="rId11"/>
    <p:sldId id="29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4" r:id="rId30"/>
    <p:sldId id="285" r:id="rId31"/>
    <p:sldId id="284" r:id="rId32"/>
    <p:sldId id="286" r:id="rId33"/>
    <p:sldId id="295" r:id="rId34"/>
    <p:sldId id="287" r:id="rId35"/>
    <p:sldId id="289" r:id="rId36"/>
    <p:sldId id="290" r:id="rId37"/>
    <p:sldId id="291" r:id="rId38"/>
    <p:sldId id="292" r:id="rId39"/>
    <p:sldId id="296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8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9BD06DD-F5B9-400B-92F5-B5C570D095FE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12FAB9A-E088-4E7A-B6EC-5E8C022E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6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06DD-F5B9-400B-92F5-B5C570D095FE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AB9A-E088-4E7A-B6EC-5E8C022E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7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06DD-F5B9-400B-92F5-B5C570D095FE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AB9A-E088-4E7A-B6EC-5E8C022E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20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06DD-F5B9-400B-92F5-B5C570D095FE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AB9A-E088-4E7A-B6EC-5E8C022E17EB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9592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06DD-F5B9-400B-92F5-B5C570D095FE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AB9A-E088-4E7A-B6EC-5E8C022E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11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06DD-F5B9-400B-92F5-B5C570D095FE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AB9A-E088-4E7A-B6EC-5E8C022E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39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06DD-F5B9-400B-92F5-B5C570D095FE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AB9A-E088-4E7A-B6EC-5E8C022E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71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06DD-F5B9-400B-92F5-B5C570D095FE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AB9A-E088-4E7A-B6EC-5E8C022E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96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06DD-F5B9-400B-92F5-B5C570D095FE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AB9A-E088-4E7A-B6EC-5E8C022E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5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9BD06DD-F5B9-400B-92F5-B5C570D095FE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12FAB9A-E088-4E7A-B6EC-5E8C022E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06DD-F5B9-400B-92F5-B5C570D095FE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AB9A-E088-4E7A-B6EC-5E8C022E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1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06DD-F5B9-400B-92F5-B5C570D095FE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AB9A-E088-4E7A-B6EC-5E8C022E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06DD-F5B9-400B-92F5-B5C570D095FE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AB9A-E088-4E7A-B6EC-5E8C022E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9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06DD-F5B9-400B-92F5-B5C570D095FE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AB9A-E088-4E7A-B6EC-5E8C022E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7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06DD-F5B9-400B-92F5-B5C570D095FE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AB9A-E088-4E7A-B6EC-5E8C022E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9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06DD-F5B9-400B-92F5-B5C570D095FE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AB9A-E088-4E7A-B6EC-5E8C022E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4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06DD-F5B9-400B-92F5-B5C570D095FE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AB9A-E088-4E7A-B6EC-5E8C022E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89000"/>
              </a:schemeClr>
            </a:gs>
          </a:gsLst>
          <a:lin ang="50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D06DD-F5B9-400B-92F5-B5C570D095FE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FAB9A-E088-4E7A-B6EC-5E8C022E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4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  <p:sldLayoutId id="214748399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4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4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Optimization and Stability in Neural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8428" y="3915295"/>
            <a:ext cx="6022571" cy="1342505"/>
          </a:xfrm>
        </p:spPr>
        <p:txBody>
          <a:bodyPr>
            <a:normAutofit/>
          </a:bodyPr>
          <a:lstStyle/>
          <a:p>
            <a:r>
              <a:rPr lang="en-US" dirty="0"/>
              <a:t>Advanced Reading in Deep-Learning and Vision, Spring 2017</a:t>
            </a:r>
          </a:p>
          <a:p>
            <a:r>
              <a:rPr lang="en-US" dirty="0" err="1" smtClean="0"/>
              <a:t>Dror</a:t>
            </a:r>
            <a:r>
              <a:rPr lang="en-US" dirty="0" smtClean="0"/>
              <a:t> Kaufmann, Nitzan Artzi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recursion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6060" y="2097088"/>
                <a:ext cx="7429499" cy="456971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Lemma (2.5</a:t>
                </a:r>
                <a:r>
                  <a:rPr lang="en-US" dirty="0"/>
                  <a:t>): Fix </a:t>
                </a:r>
                <a:r>
                  <a:rPr lang="en-US" dirty="0" smtClean="0"/>
                  <a:t>two </a:t>
                </a:r>
                <a:r>
                  <a:rPr lang="en-US" dirty="0"/>
                  <a:t>arbitrary </a:t>
                </a:r>
                <a:r>
                  <a:rPr lang="en-US" dirty="0" smtClean="0"/>
                  <a:t>sequences of updates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, with a similar starting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 smtClean="0"/>
                  <a:t>. Those define two sequences of steps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 smtClean="0"/>
                  <a:t>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  ,  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Now, the deviation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≝</m:t>
                    </m:r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bounded by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𝑎𝑟𝑒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𝑒𝑥𝑝𝑎𝑛𝑠𝑖𝑣𝑒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𝑎𝑟𝑒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𝑏𝑜𝑢𝑛𝑑𝑒𝑑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𝑒𝑥𝑝𝑎𝑛𝑠𝑖𝑣𝑒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6060" y="2097088"/>
                <a:ext cx="7429499" cy="4569719"/>
              </a:xfrm>
              <a:blipFill>
                <a:blip r:embed="rId2"/>
                <a:stretch>
                  <a:fillRect l="-820" t="-667" r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34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SGD is stable –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Main ideas in the stability proof:</a:t>
            </a:r>
          </a:p>
          <a:p>
            <a:r>
              <a:rPr lang="en-US" dirty="0" smtClean="0"/>
              <a:t>In SGD we use only one example in each iteration, so at the beginning we are unlikely so select the different example</a:t>
            </a:r>
          </a:p>
          <a:p>
            <a:r>
              <a:rPr lang="en-US" dirty="0" smtClean="0"/>
              <a:t>Using the growth recursion lemma, we can find a bound on the on the deviance between the outputs of the algorithms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81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SGD is stable – Lemma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6060" y="2249486"/>
                <a:ext cx="7429499" cy="451707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Lemma (~3.11</a:t>
                </a:r>
                <a:r>
                  <a:rPr lang="en-US" dirty="0"/>
                  <a:t>):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be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-Lipschitz loss function,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be 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-sample sets differing in a single example. Denote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the output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steps of SGD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, respectively. Then,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 smtClean="0"/>
                  <a:t> and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6060" y="2249486"/>
                <a:ext cx="7429499" cy="4517074"/>
              </a:xfrm>
              <a:blipFill>
                <a:blip r:embed="rId2"/>
                <a:stretch>
                  <a:fillRect l="-1231" t="-135" r="-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9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SGD is stable – Lemma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12471" y="3216729"/>
                <a:ext cx="7077245" cy="269283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2471" y="3216729"/>
                <a:ext cx="7077245" cy="269283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856060" y="1837511"/>
                <a:ext cx="7429499" cy="13792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Proof</m:t>
                      </m:r>
                      <m:r>
                        <m:rPr>
                          <m:nor/>
                        </m:rPr>
                        <a:rPr lang="en-US" dirty="0"/>
                        <m:t>: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60" y="1837511"/>
                <a:ext cx="7429499" cy="13792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25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SGD is stable – Lemma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6060" y="2249486"/>
                <a:ext cx="7429499" cy="445057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Left to bound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 be the iteration index for which the samples used by SGD were different for the first time. Now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==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≥≥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dirty="0" smtClean="0"/>
                  <a:t>Finally,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6060" y="2249486"/>
                <a:ext cx="7429499" cy="4450571"/>
              </a:xfrm>
              <a:blipFill>
                <a:blip r:embed="rId2"/>
                <a:stretch>
                  <a:fillRect l="-1231" r="-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06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SGD is stable </a:t>
            </a:r>
            <a:r>
              <a:rPr lang="en-US" dirty="0" smtClean="0"/>
              <a:t>– Main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Theorem (~3.12):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as before and also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-smooth. Suppose we run SGD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steps with non-increasing step sizes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 smtClean="0"/>
                  <a:t>. Then, the algorithm has uniform stability with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1" t="-172" r="-1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5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SGD is stable – Main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6060" y="2249487"/>
                <a:ext cx="7429499" cy="434250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Proof: By the lemma, we have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. We will bound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as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, and then minimize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Claim:</a:t>
                </a:r>
              </a:p>
              <a:p>
                <a:r>
                  <a:rPr lang="en-US" dirty="0" smtClean="0"/>
                  <a:t>Our SGD updates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-expansive</a:t>
                </a:r>
              </a:p>
              <a:p>
                <a:r>
                  <a:rPr lang="en-US" dirty="0" smtClean="0"/>
                  <a:t>Our SGD updates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-bounded</a:t>
                </a:r>
              </a:p>
              <a:p>
                <a:pPr marL="0" indent="0">
                  <a:buNone/>
                </a:pPr>
                <a:r>
                  <a:rPr lang="en-US" dirty="0" smtClean="0"/>
                  <a:t>Which implies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mr>
                          </m: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6060" y="2249487"/>
                <a:ext cx="7429499" cy="4342506"/>
              </a:xfrm>
              <a:blipFill>
                <a:blip r:embed="rId2"/>
                <a:stretch>
                  <a:fillRect l="-1395" t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67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6060" y="1216479"/>
                <a:ext cx="7429499" cy="7429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6060" y="1216479"/>
                <a:ext cx="7429499" cy="74295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856059" y="694064"/>
            <a:ext cx="7429499" cy="5224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Hence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465658" y="1959429"/>
                <a:ext cx="7429499" cy="46342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  <m:r>
                        <a:rPr lang="en-US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≠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658" y="1959429"/>
                <a:ext cx="7429499" cy="46342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73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6060" y="869574"/>
                <a:ext cx="7429499" cy="548135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𝑐𝐿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𝑡𝑛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6060" y="869574"/>
                <a:ext cx="7429499" cy="548135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24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6060" y="2249486"/>
                <a:ext cx="7429499" cy="442563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</a:rPr>
                  <a:t>Trying to optimize the bound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𝑠𝑡𝑎𝑏</m:t>
                        </m:r>
                      </m:sub>
                    </m:sSub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𝑠𝑡𝑎𝑏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 smtClean="0"/>
                  <a:t>	and therefore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𝑡𝑛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last two above yields: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nary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𝑐𝐿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𝑡𝑛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6060" y="2249486"/>
                <a:ext cx="7429499" cy="4425633"/>
              </a:xfrm>
              <a:blipFill>
                <a:blip r:embed="rId2"/>
                <a:stretch>
                  <a:fillRect l="-1395"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12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249488"/>
            <a:ext cx="7429499" cy="3087284"/>
          </a:xfrm>
        </p:spPr>
        <p:txBody>
          <a:bodyPr/>
          <a:lstStyle/>
          <a:p>
            <a:r>
              <a:rPr lang="en-US" dirty="0" smtClean="0"/>
              <a:t>Stability of a learning algorithm, implications</a:t>
            </a:r>
            <a:r>
              <a:rPr lang="en-US" baseline="30000" dirty="0" smtClean="0"/>
              <a:t>1</a:t>
            </a:r>
          </a:p>
          <a:p>
            <a:r>
              <a:rPr lang="en-US" dirty="0" smtClean="0"/>
              <a:t>Stability of the Stochastic Gradient Descent</a:t>
            </a:r>
            <a:r>
              <a:rPr lang="en-US" baseline="30000" dirty="0"/>
              <a:t>1</a:t>
            </a:r>
            <a:endParaRPr lang="en-US" dirty="0" smtClean="0"/>
          </a:p>
          <a:p>
            <a:r>
              <a:rPr lang="en-US" dirty="0" smtClean="0"/>
              <a:t>Variants of SGD</a:t>
            </a:r>
            <a:r>
              <a:rPr lang="en-US" baseline="30000" dirty="0"/>
              <a:t>1</a:t>
            </a:r>
            <a:endParaRPr lang="en-US" dirty="0" smtClean="0"/>
          </a:p>
          <a:p>
            <a:r>
              <a:rPr lang="en-US" dirty="0" smtClean="0"/>
              <a:t>Failures of gradient-based methods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Bonus: some notes on architecture</a:t>
            </a:r>
            <a:r>
              <a:rPr lang="en-US" baseline="30000" dirty="0" smtClean="0"/>
              <a:t>3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3774" y="5336772"/>
            <a:ext cx="5203767" cy="163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1100" i="1" dirty="0" smtClean="0"/>
              <a:t>Train </a:t>
            </a:r>
            <a:r>
              <a:rPr lang="en-US" sz="1100" i="1" dirty="0"/>
              <a:t>faster, generalize better: Stability of stochastic gradient </a:t>
            </a:r>
            <a:r>
              <a:rPr lang="en-US" sz="1100" i="1" dirty="0" smtClean="0"/>
              <a:t>descent</a:t>
            </a:r>
            <a:r>
              <a:rPr lang="en-US" sz="1100" dirty="0" smtClean="0"/>
              <a:t>. </a:t>
            </a:r>
            <a:r>
              <a:rPr lang="en-US" sz="1100" dirty="0" err="1" smtClean="0"/>
              <a:t>Hardt</a:t>
            </a:r>
            <a:r>
              <a:rPr lang="en-US" sz="1100" dirty="0"/>
              <a:t>, </a:t>
            </a:r>
            <a:r>
              <a:rPr lang="en-US" sz="1100" dirty="0" err="1" smtClean="0"/>
              <a:t>Recht</a:t>
            </a:r>
            <a:r>
              <a:rPr lang="en-US" sz="1100" dirty="0" smtClean="0"/>
              <a:t> and Singer, 2016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00" i="1" dirty="0" smtClean="0"/>
              <a:t>Failures </a:t>
            </a:r>
            <a:r>
              <a:rPr lang="en-US" sz="1100" i="1" dirty="0"/>
              <a:t>of Deep </a:t>
            </a:r>
            <a:r>
              <a:rPr lang="en-US" sz="1100" i="1" dirty="0" smtClean="0"/>
              <a:t>Learning</a:t>
            </a:r>
            <a:r>
              <a:rPr lang="en-US" sz="1100" dirty="0" smtClean="0"/>
              <a:t>. </a:t>
            </a:r>
            <a:r>
              <a:rPr lang="en-US" sz="1100" dirty="0" err="1" smtClean="0"/>
              <a:t>Shalev-Shwartz</a:t>
            </a:r>
            <a:r>
              <a:rPr lang="en-US" sz="1100" dirty="0"/>
              <a:t>, </a:t>
            </a:r>
            <a:r>
              <a:rPr lang="en-US" sz="1100" dirty="0" smtClean="0"/>
              <a:t>Shamir </a:t>
            </a:r>
            <a:r>
              <a:rPr lang="en-US" sz="1100" dirty="0"/>
              <a:t>and </a:t>
            </a:r>
            <a:r>
              <a:rPr lang="en-US" sz="1100" dirty="0" err="1" smtClean="0"/>
              <a:t>Shammah</a:t>
            </a:r>
            <a:r>
              <a:rPr lang="en-US" sz="1100" dirty="0"/>
              <a:t>, </a:t>
            </a:r>
            <a:r>
              <a:rPr lang="en-US" sz="1100" dirty="0" smtClean="0"/>
              <a:t>2017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00" i="1" dirty="0"/>
              <a:t>On the Sample Complexity of End-to-end Training vs. Semantic Abstraction </a:t>
            </a:r>
            <a:r>
              <a:rPr lang="en-US" sz="1100" i="1" dirty="0" smtClean="0"/>
              <a:t>Training</a:t>
            </a:r>
            <a:r>
              <a:rPr lang="en-US" sz="1100" dirty="0" smtClean="0"/>
              <a:t>. </a:t>
            </a:r>
            <a:r>
              <a:rPr lang="en-US" sz="1100" dirty="0" err="1"/>
              <a:t>Shalev-Schartz</a:t>
            </a:r>
            <a:r>
              <a:rPr lang="en-US" sz="1100" dirty="0"/>
              <a:t> and </a:t>
            </a:r>
            <a:r>
              <a:rPr lang="en-US" sz="1100" dirty="0" err="1"/>
              <a:t>Shashua</a:t>
            </a:r>
            <a:r>
              <a:rPr lang="en-US" sz="1100" dirty="0" smtClean="0"/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400507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SGD is stable – Main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6060" y="2249487"/>
                <a:ext cx="7429499" cy="444225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nary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𝑐𝐿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𝑡𝑛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den>
                                      </m:f>
                                    </m:e>
                                  </m:nary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𝑐𝐿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𝑡𝑛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𝑐𝐿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𝑡𝑛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𝑐𝐿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6060" y="2249487"/>
                <a:ext cx="7429499" cy="444225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06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6060" y="611879"/>
                <a:ext cx="7429499" cy="600505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𝑐𝐿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𝑐𝐿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Which means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𝑠𝑡𝑎𝑏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6060" y="611879"/>
                <a:ext cx="7429499" cy="6005052"/>
              </a:xfrm>
              <a:blipFill>
                <a:blip r:embed="rId2"/>
                <a:stretch>
                  <a:fillRect l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5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of SGD – 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6060" y="2249486"/>
                <a:ext cx="7429499" cy="4309255"/>
              </a:xfrm>
            </p:spPr>
            <p:txBody>
              <a:bodyPr/>
              <a:lstStyle/>
              <a:p>
                <a:r>
                  <a:rPr lang="en-US" dirty="0" smtClean="0"/>
                  <a:t>SGD is stable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𝑠𝑡𝑎𝑏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den>
                                </m:f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, even for non-convex problems</a:t>
                </a:r>
              </a:p>
              <a:p>
                <a:r>
                  <a:rPr lang="en-US" dirty="0" smtClean="0"/>
                  <a:t>This stability ensures “low” generalization error</a:t>
                </a:r>
              </a:p>
              <a:p>
                <a:r>
                  <a:rPr lang="en-US" dirty="0" smtClean="0"/>
                  <a:t>However, bound is rising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– so training too much results in an useless bound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6060" y="2249486"/>
                <a:ext cx="7429499" cy="4309255"/>
              </a:xfrm>
              <a:blipFill>
                <a:blip r:embed="rId2"/>
                <a:stretch>
                  <a:fillRect l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59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inducing operations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Several known methods can be understood through this point of view:</a:t>
                </a:r>
              </a:p>
              <a:p>
                <a:r>
                  <a:rPr lang="en-US" dirty="0" smtClean="0"/>
                  <a:t>Weight decay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regularization</a:t>
                </a:r>
              </a:p>
              <a:p>
                <a:r>
                  <a:rPr lang="en-US" dirty="0" smtClean="0"/>
                  <a:t>Gradient clipping</a:t>
                </a:r>
              </a:p>
              <a:p>
                <a:r>
                  <a:rPr lang="en-US" dirty="0" smtClean="0"/>
                  <a:t>Dropout</a:t>
                </a:r>
              </a:p>
              <a:p>
                <a:r>
                  <a:rPr lang="en-US" dirty="0" smtClean="0"/>
                  <a:t>Model averaging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41" t="-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74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decay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Using weight decay: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Equivalent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(Lemma 4.2) Expansiveness changes to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- that is, we can change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4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03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clipping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Using gradient clipping, we introduce a bound on the gradient (usually using truncation)</a:t>
                </a:r>
              </a:p>
              <a:p>
                <a:r>
                  <a:rPr lang="en-US" dirty="0" smtClean="0"/>
                  <a:t>Directly, Lipschitz parameter is lowered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𝑠𝑡𝑎𝑏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4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48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dropout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With dropout, we zero a fraction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of the gradient elements</a:t>
                </a:r>
              </a:p>
              <a:p>
                <a:r>
                  <a:rPr lang="en-US" dirty="0" smtClean="0"/>
                  <a:t>(Lemma 4.4) Dropout makes the update rule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-bounded, that is we can change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4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40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averaging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model averaging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(Theorem 4.7) With some assumptions,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𝑠𝑡𝑎𝑏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 (this is not necessarily an improvement)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4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54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 vs. SGD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1017415"/>
          </a:xfrm>
        </p:spPr>
        <p:txBody>
          <a:bodyPr/>
          <a:lstStyle/>
          <a:p>
            <a:r>
              <a:rPr lang="en-US" dirty="0" smtClean="0"/>
              <a:t>In (non-stochastic) gradient descent, the stability guarantee no longer holds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3916" y="3369308"/>
            <a:ext cx="8813830" cy="3215177"/>
            <a:chOff x="163916" y="3369308"/>
            <a:chExt cx="8813830" cy="32151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916" y="3369308"/>
              <a:ext cx="8813830" cy="284584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46757" y="6215153"/>
              <a:ext cx="1978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Gradient Descent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53150" y="6215153"/>
              <a:ext cx="2837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Stochastic Gradient Descent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241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Failures of gradient based-methods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4226128"/>
          </a:xfrm>
        </p:spPr>
        <p:txBody>
          <a:bodyPr>
            <a:normAutofit/>
          </a:bodyPr>
          <a:lstStyle/>
          <a:p>
            <a:r>
              <a:rPr lang="en-US" dirty="0" smtClean="0"/>
              <a:t>Until now we have seen powerful guarantees on SGD’s stability and generalization performances.</a:t>
            </a:r>
          </a:p>
          <a:p>
            <a:r>
              <a:rPr lang="en-US" dirty="0" smtClean="0"/>
              <a:t>However, these guarantees doesn’t ensure small risk, which is our goal. We’ll have a taste of some reasons that cause gradient based methods to fail.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dirty="0" smtClean="0"/>
              <a:t>Based on:</a:t>
            </a:r>
          </a:p>
          <a:p>
            <a:pPr marL="0" indent="0">
              <a:buNone/>
            </a:pPr>
            <a:r>
              <a:rPr lang="en-US" sz="1800" dirty="0" smtClean="0"/>
              <a:t>[2]</a:t>
            </a:r>
            <a:r>
              <a:rPr lang="en-US" sz="1800" i="1" dirty="0" smtClean="0"/>
              <a:t> Failures </a:t>
            </a:r>
            <a:r>
              <a:rPr lang="en-US" sz="1800" i="1" dirty="0"/>
              <a:t>of Deep </a:t>
            </a:r>
            <a:r>
              <a:rPr lang="en-US" sz="1800" i="1" dirty="0" smtClean="0"/>
              <a:t>Learning</a:t>
            </a:r>
            <a:r>
              <a:rPr lang="en-US" sz="1800" dirty="0" smtClean="0"/>
              <a:t>; </a:t>
            </a:r>
            <a:r>
              <a:rPr lang="en-US" sz="1800" dirty="0" err="1"/>
              <a:t>Shalev-Shwartz</a:t>
            </a:r>
            <a:r>
              <a:rPr lang="en-US" sz="1800" dirty="0"/>
              <a:t>, Shamir and </a:t>
            </a:r>
            <a:r>
              <a:rPr lang="en-US" sz="1800" dirty="0" err="1"/>
              <a:t>Shammah</a:t>
            </a:r>
            <a:r>
              <a:rPr lang="en-US" sz="1800" dirty="0"/>
              <a:t>, 2017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3774" y="6201295"/>
            <a:ext cx="5203767" cy="767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138839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classic approach </a:t>
            </a:r>
            <a:r>
              <a:rPr lang="en-US" dirty="0" smtClean="0"/>
              <a:t>to </a:t>
            </a:r>
            <a:r>
              <a:rPr lang="en-US" dirty="0"/>
              <a:t>statistical </a:t>
            </a:r>
            <a:r>
              <a:rPr lang="en-US" dirty="0" smtClean="0"/>
              <a:t>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6060" y="2249487"/>
                <a:ext cx="7429499" cy="420950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Data comes in samples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 smtClean="0"/>
                  <a:t>, from an unknown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our training set</a:t>
                </a:r>
              </a:p>
              <a:p>
                <a:r>
                  <a:rPr lang="en-US" dirty="0" smtClean="0"/>
                  <a:t>Our goal is to minimize (in expectation) some loss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/>
                  <a:t>, 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 smtClean="0"/>
                  <a:t>, using an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usually look at the risk and the empirical risk: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6060" y="2249487"/>
                <a:ext cx="7429499" cy="4209502"/>
              </a:xfrm>
              <a:blipFill>
                <a:blip r:embed="rId2"/>
                <a:stretch>
                  <a:fillRect l="-1395" t="-2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81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of gradients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6060" y="2249486"/>
                <a:ext cx="7429499" cy="424275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 this point of view: assume that the samples’ labeled according to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 smtClean="0"/>
                  <a:t>. Define the loss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Define the variance of the gradient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err="1" smtClean="0"/>
                  <a:t>Chebyshev’s</a:t>
                </a:r>
                <a:r>
                  <a:rPr lang="en-US" dirty="0" smtClean="0"/>
                  <a:t> inequality: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𝑉𝑎𝑟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6060" y="2249486"/>
                <a:ext cx="7429499" cy="4242753"/>
              </a:xfrm>
              <a:blipFill>
                <a:blip r:embed="rId2"/>
                <a:stretch>
                  <a:fillRect l="-1395" t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66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gradients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6060" y="2249486"/>
                <a:ext cx="7429499" cy="4309255"/>
              </a:xfrm>
            </p:spPr>
            <p:txBody>
              <a:bodyPr/>
              <a:lstStyle/>
              <a:p>
                <a:r>
                  <a:rPr lang="en-US" dirty="0" smtClean="0"/>
                  <a:t>For gradients: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However,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 smtClean="0"/>
                  <a:t> is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/>
                  <a:t>, that is – invariant to the labeling.</a:t>
                </a:r>
              </a:p>
              <a:p>
                <a:r>
                  <a:rPr lang="en-US" dirty="0" smtClean="0"/>
                  <a:t>Observation: very small variance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gradient holds almost no information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gradient based methods will fail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6060" y="2249486"/>
                <a:ext cx="7429499" cy="4309255"/>
              </a:xfrm>
              <a:blipFill>
                <a:blip r:embed="rId2"/>
                <a:stretch>
                  <a:fillRect l="-1641" t="-1839" r="-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7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–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249486"/>
            <a:ext cx="7429499" cy="4151313"/>
          </a:xfrm>
        </p:spPr>
        <p:txBody>
          <a:bodyPr>
            <a:normAutofit/>
          </a:bodyPr>
          <a:lstStyle/>
          <a:p>
            <a:r>
              <a:rPr lang="en-US" dirty="0" smtClean="0"/>
              <a:t>Its not surprising that for some piecewise constant loss function the gradient is not informative (zero almost everywhere w.r.t. Lebesgue measure).</a:t>
            </a:r>
          </a:p>
          <a:p>
            <a:r>
              <a:rPr lang="en-US" dirty="0" smtClean="0"/>
              <a:t>However, by </a:t>
            </a:r>
            <a:r>
              <a:rPr lang="en-US" baseline="30000" dirty="0" smtClean="0"/>
              <a:t>[2] </a:t>
            </a:r>
            <a:r>
              <a:rPr lang="en-US" dirty="0"/>
              <a:t>t</a:t>
            </a:r>
            <a:r>
              <a:rPr lang="en-US" dirty="0" smtClean="0"/>
              <a:t>here exists (non-trivial) situations where one can show that the variance is exponentially small – so gradient-based methods are doomed to fail in those situations, even though smoothness and </a:t>
            </a:r>
            <a:r>
              <a:rPr lang="en-US" dirty="0" err="1" smtClean="0"/>
              <a:t>Lipschitzness</a:t>
            </a:r>
            <a:r>
              <a:rPr lang="en-US" dirty="0" smtClean="0"/>
              <a:t> hold.</a:t>
            </a:r>
          </a:p>
          <a:p>
            <a:r>
              <a:rPr lang="en-US" dirty="0" smtClean="0"/>
              <a:t>Not a contradiction to the stability guarantees!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Bonus: some notes on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43674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 far we only discussed the optimization method of the problem</a:t>
            </a:r>
          </a:p>
          <a:p>
            <a:r>
              <a:rPr lang="en-US" dirty="0" smtClean="0"/>
              <a:t>Some error guarantees are architecture related, regardless of the optimization method – to this end, in this section we will only consider the validation of a trained network.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dirty="0" smtClean="0"/>
              <a:t>Based on:</a:t>
            </a:r>
          </a:p>
          <a:p>
            <a:pPr marL="0" indent="0">
              <a:buNone/>
            </a:pPr>
            <a:r>
              <a:rPr lang="en-US" sz="1800" dirty="0" smtClean="0"/>
              <a:t>[3]</a:t>
            </a:r>
            <a:r>
              <a:rPr lang="en-US" sz="1800" i="1" dirty="0" smtClean="0"/>
              <a:t> </a:t>
            </a:r>
            <a:r>
              <a:rPr lang="en-US" sz="1800" i="1" dirty="0"/>
              <a:t>On the Sample Complexity of End-to-end Training vs. Semantic Abstraction </a:t>
            </a:r>
            <a:r>
              <a:rPr lang="en-US" sz="1800" i="1" dirty="0" smtClean="0"/>
              <a:t>Training</a:t>
            </a:r>
            <a:r>
              <a:rPr lang="en-US" sz="1800" dirty="0" smtClean="0"/>
              <a:t>; </a:t>
            </a:r>
            <a:r>
              <a:rPr lang="en-US" sz="1800" dirty="0" err="1"/>
              <a:t>Shalev-Schartz</a:t>
            </a:r>
            <a:r>
              <a:rPr lang="en-US" sz="1800" dirty="0"/>
              <a:t> and </a:t>
            </a:r>
            <a:r>
              <a:rPr lang="en-US" sz="1800" dirty="0" err="1"/>
              <a:t>Shashua</a:t>
            </a:r>
            <a:r>
              <a:rPr lang="en-US" sz="1800" dirty="0"/>
              <a:t>, 2016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3774" y="6201295"/>
            <a:ext cx="5203767" cy="767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5780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Bonus: some notes on </a:t>
            </a:r>
            <a:r>
              <a:rPr lang="en-US" dirty="0" smtClean="0"/>
              <a:t>architecture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two approaches for </a:t>
            </a:r>
            <a:r>
              <a:rPr lang="en-US" dirty="0" smtClean="0"/>
              <a:t>NN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architecture:</a:t>
            </a:r>
          </a:p>
          <a:p>
            <a:pPr lvl="1"/>
            <a:r>
              <a:rPr lang="en-US" dirty="0" smtClean="0"/>
              <a:t>End-to-end</a:t>
            </a:r>
          </a:p>
          <a:p>
            <a:pPr lvl="1"/>
            <a:r>
              <a:rPr lang="en-US" dirty="0" smtClean="0"/>
              <a:t>Semantic Abstraction</a:t>
            </a:r>
          </a:p>
          <a:p>
            <a:r>
              <a:rPr lang="en-US" dirty="0" smtClean="0"/>
              <a:t>The end-to-end approach require less preprocessing (labeling) than Semantic Abstraction</a:t>
            </a:r>
          </a:p>
          <a:p>
            <a:r>
              <a:rPr lang="en-US" dirty="0" smtClean="0"/>
              <a:t>Semantic Abstraction, with meaningful components, can lead to extremely high accuracy (as showed in </a:t>
            </a:r>
            <a:r>
              <a:rPr lang="en-US" baseline="30000" dirty="0" smtClean="0"/>
              <a:t>[3] </a:t>
            </a:r>
            <a:r>
              <a:rPr lang="en-US" dirty="0" smtClean="0"/>
              <a:t>).</a:t>
            </a:r>
          </a:p>
        </p:txBody>
      </p:sp>
      <p:graphicFrame>
        <p:nvGraphicFramePr>
          <p:cNvPr id="5" name="אובייקט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209000"/>
              </p:ext>
            </p:extLst>
          </p:nvPr>
        </p:nvGraphicFramePr>
        <p:xfrm>
          <a:off x="5366331" y="2147094"/>
          <a:ext cx="3314992" cy="442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r:id="rId3" imgW="5002920" imgH="6679080" progId="">
                  <p:embed/>
                </p:oleObj>
              </mc:Choice>
              <mc:Fallback>
                <p:oleObj r:id="rId3" imgW="5002920" imgH="6679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66331" y="2147094"/>
                        <a:ext cx="3314992" cy="442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אובייקט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338925"/>
              </p:ext>
            </p:extLst>
          </p:nvPr>
        </p:nvGraphicFramePr>
        <p:xfrm>
          <a:off x="921313" y="4020344"/>
          <a:ext cx="4354513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5" imgW="4355280" imgH="2552040" progId="">
                  <p:embed/>
                </p:oleObj>
              </mc:Choice>
              <mc:Fallback>
                <p:oleObj r:id="rId5" imgW="4355280" imgH="2552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1313" y="4020344"/>
                        <a:ext cx="4354513" cy="255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94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Validation: End-to-end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6060" y="2249487"/>
                <a:ext cx="7429499" cy="435081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Given a trained classification system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with the zero-one loss and accuracy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, that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We would like to verify the accuracy. To that end, we must have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dirty="0" smtClean="0"/>
                  <a:t> validation samples (to encounter a failure).</a:t>
                </a:r>
              </a:p>
              <a:p>
                <a:r>
                  <a:rPr lang="en-US" dirty="0" smtClean="0"/>
                  <a:t>Desired accuracy can be extremely small in some applications, and therefore impossible to validate at the end-to-end approach.</a:t>
                </a:r>
              </a:p>
              <a:p>
                <a:r>
                  <a:rPr lang="en-US" dirty="0" smtClean="0"/>
                  <a:t>Decomposing the problem can result in high accuracy guarantees.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6060" y="2249487"/>
                <a:ext cx="7429499" cy="4350818"/>
              </a:xfrm>
              <a:blipFill>
                <a:blip r:embed="rId2"/>
                <a:stretch>
                  <a:fillRect l="-1395" t="-2521" r="-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74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Validation: semantic abstraction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6060" y="2249486"/>
                <a:ext cx="7429499" cy="429262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Denote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> as the event of failure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Denote two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-approximately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that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By the law of conditioned probability: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If we can have a guarantee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, then: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6060" y="2249486"/>
                <a:ext cx="7429499" cy="4292629"/>
              </a:xfrm>
              <a:blipFill>
                <a:blip r:embed="rId2"/>
                <a:stretch>
                  <a:fillRect l="-1641" t="-1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90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Validation: semantic abstraction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6060" y="2249487"/>
                <a:ext cx="7429499" cy="443394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⋀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-approximately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(Lemma 1):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,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Which implies: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6060" y="2249487"/>
                <a:ext cx="7429499" cy="4433946"/>
              </a:xfrm>
              <a:blipFill>
                <a:blip r:embed="rId2"/>
                <a:stretch>
                  <a:fillRect l="-1395" t="-8803" r="-1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3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Validation: semantic abstraction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6060" y="2249486"/>
                <a:ext cx="7429499" cy="438406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The above is an exponential guarantee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, meaning that training and validating each module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 accuracy results in total accuracy of order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dirty="0" smtClean="0"/>
                  <a:t> with validation complexity of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Note that we aren’t required to observe even a single failure.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6060" y="2249486"/>
                <a:ext cx="7429499" cy="4384069"/>
              </a:xfrm>
              <a:blipFill>
                <a:blip r:embed="rId2"/>
                <a:stretch>
                  <a:fillRect l="-1641" r="-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29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Generalization and overfitting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93323" y="5914505"/>
                <a:ext cx="3473195" cy="3193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𝑔𝑒𝑛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323" y="5914505"/>
                <a:ext cx="3473195" cy="319318"/>
              </a:xfrm>
              <a:prstGeom prst="rect">
                <a:avLst/>
              </a:prstGeom>
              <a:blipFill>
                <a:blip r:embed="rId3"/>
                <a:stretch>
                  <a:fillRect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אובייקט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244116"/>
              </p:ext>
            </p:extLst>
          </p:nvPr>
        </p:nvGraphicFramePr>
        <p:xfrm>
          <a:off x="2388913" y="2097088"/>
          <a:ext cx="4082013" cy="3440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4" imgW="4850640" imgH="4088880" progId="">
                  <p:embed/>
                </p:oleObj>
              </mc:Choice>
              <mc:Fallback>
                <p:oleObj r:id="rId4" imgW="4850640" imgH="4088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8913" y="2097088"/>
                        <a:ext cx="4082013" cy="3440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מחבר חץ ישר 6"/>
          <p:cNvCxnSpPr/>
          <p:nvPr/>
        </p:nvCxnSpPr>
        <p:spPr>
          <a:xfrm flipV="1">
            <a:off x="4538152" y="4065815"/>
            <a:ext cx="0" cy="808263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64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Def: A randomized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-uniformly stable if for all data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differ in at most one example, we have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Motivation: For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-uniformly stable </a:t>
                </a:r>
                <a:r>
                  <a:rPr lang="en-US" dirty="0" smtClean="0"/>
                  <a:t>algorithm,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𝑔𝑒𝑛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i="1" dirty="0" smtClean="0"/>
                  <a:t>Stable algorithms don’t overfit!</a:t>
                </a:r>
                <a:r>
                  <a:rPr lang="en-US" i="1" baseline="30000" dirty="0" smtClean="0"/>
                  <a:t>*</a:t>
                </a:r>
                <a:endParaRPr lang="en-US" i="1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41" t="-2238" r="-1395" b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7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6060" y="2249486"/>
                <a:ext cx="7429499" cy="4059873"/>
              </a:xfrm>
            </p:spPr>
            <p:txBody>
              <a:bodyPr/>
              <a:lstStyle/>
              <a:p>
                <a:r>
                  <a:rPr lang="en-US" dirty="0" smtClean="0"/>
                  <a:t>Update rule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 (non-stochastic) gradient descent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 stochastic gradient descent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are selected randomly:</a:t>
                </a:r>
              </a:p>
              <a:p>
                <a:pPr lvl="1"/>
                <a:r>
                  <a:rPr lang="en-US" dirty="0" smtClean="0"/>
                  <a:t>Uniformly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As a permutation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6060" y="2249486"/>
                <a:ext cx="7429499" cy="4059873"/>
              </a:xfrm>
              <a:blipFill>
                <a:blip r:embed="rId2"/>
                <a:stretch>
                  <a:fillRect l="-1641" t="-1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20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of SGD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/>
                  <a:t> be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-Lipschitz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-smooth function</a:t>
                </a:r>
              </a:p>
              <a:p>
                <a:r>
                  <a:rPr lang="en-US" dirty="0" smtClean="0"/>
                  <a:t>For convex and strongly-convex losses, SGD is guaranteed to be stable with the following parameter:</a:t>
                </a:r>
              </a:p>
              <a:p>
                <a:pPr lvl="1"/>
                <a:r>
                  <a:rPr lang="en-US" dirty="0" smtClean="0"/>
                  <a:t>Convex: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	(for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-Strongly convex: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	(for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Alas, neural networks are usually non-convex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41" t="-2238" b="-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09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Non-convexity of NN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668" y="3295267"/>
            <a:ext cx="4453682" cy="3346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02" y="3295267"/>
            <a:ext cx="4453682" cy="334660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251856" y="1860821"/>
            <a:ext cx="2637905" cy="1151158"/>
            <a:chOff x="2290573" y="1894071"/>
            <a:chExt cx="2637905" cy="1151158"/>
          </a:xfrm>
        </p:grpSpPr>
        <p:sp>
          <p:nvSpPr>
            <p:cNvPr id="6" name="Oval 5"/>
            <p:cNvSpPr/>
            <p:nvPr/>
          </p:nvSpPr>
          <p:spPr>
            <a:xfrm>
              <a:off x="2290573" y="2346673"/>
              <a:ext cx="266007" cy="26600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499657" y="2779222"/>
              <a:ext cx="266007" cy="266007"/>
            </a:xfrm>
            <a:prstGeom prst="ellipse">
              <a:avLst/>
            </a:prstGeom>
            <a:solidFill>
              <a:srgbClr val="9933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499656" y="1914125"/>
              <a:ext cx="266007" cy="266007"/>
            </a:xfrm>
            <a:prstGeom prst="ellipse">
              <a:avLst/>
            </a:prstGeom>
            <a:solidFill>
              <a:srgbClr val="9933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662471" y="2346673"/>
              <a:ext cx="266007" cy="26600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stCxn id="6" idx="6"/>
              <a:endCxn id="8" idx="2"/>
            </p:cNvCxnSpPr>
            <p:nvPr/>
          </p:nvCxnSpPr>
          <p:spPr>
            <a:xfrm flipV="1">
              <a:off x="2556580" y="2047129"/>
              <a:ext cx="943076" cy="4325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6"/>
              <a:endCxn id="7" idx="2"/>
            </p:cNvCxnSpPr>
            <p:nvPr/>
          </p:nvCxnSpPr>
          <p:spPr>
            <a:xfrm>
              <a:off x="2556580" y="2479677"/>
              <a:ext cx="943077" cy="4325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" idx="6"/>
              <a:endCxn id="9" idx="1"/>
            </p:cNvCxnSpPr>
            <p:nvPr/>
          </p:nvCxnSpPr>
          <p:spPr>
            <a:xfrm>
              <a:off x="3765663" y="2047129"/>
              <a:ext cx="935764" cy="3385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7" idx="6"/>
              <a:endCxn id="9" idx="3"/>
            </p:cNvCxnSpPr>
            <p:nvPr/>
          </p:nvCxnSpPr>
          <p:spPr>
            <a:xfrm flipV="1">
              <a:off x="3765664" y="2573724"/>
              <a:ext cx="935763" cy="3385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706342" y="1954233"/>
                  <a:ext cx="5440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6342" y="1954233"/>
                  <a:ext cx="54406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711912" y="2624750"/>
                  <a:ext cx="5440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1912" y="2624750"/>
                  <a:ext cx="544068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014909" y="1894071"/>
                  <a:ext cx="5440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4909" y="1894071"/>
                  <a:ext cx="54406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4037375" y="2619021"/>
                  <a:ext cx="5440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7375" y="2619021"/>
                  <a:ext cx="54406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7837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update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Def: An update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 smtClean="0"/>
                  <a:t>-expansive if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e>
                        </m: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Def: An update rule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-bounded if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4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31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4935</TotalTime>
  <Words>743</Words>
  <Application>Microsoft Office PowerPoint</Application>
  <PresentationFormat>‫הצגה על המסך (4:3)</PresentationFormat>
  <Paragraphs>195</Paragraphs>
  <Slides>39</Slides>
  <Notes>0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0</vt:i4>
      </vt:variant>
      <vt:variant>
        <vt:lpstr>כותרות שקופיות</vt:lpstr>
      </vt:variant>
      <vt:variant>
        <vt:i4>39</vt:i4>
      </vt:variant>
    </vt:vector>
  </HeadingPairs>
  <TitlesOfParts>
    <vt:vector size="44" baseType="lpstr">
      <vt:lpstr>Arial</vt:lpstr>
      <vt:lpstr>Cambria Math</vt:lpstr>
      <vt:lpstr>Trebuchet MS</vt:lpstr>
      <vt:lpstr>Tw Cen MT</vt:lpstr>
      <vt:lpstr>Circuit</vt:lpstr>
      <vt:lpstr>Optimization and Stability in Neural Networks</vt:lpstr>
      <vt:lpstr>Outline</vt:lpstr>
      <vt:lpstr>The classic approach to statistical learning</vt:lpstr>
      <vt:lpstr>Generalization and overfitting</vt:lpstr>
      <vt:lpstr>stability</vt:lpstr>
      <vt:lpstr>Gradient descent</vt:lpstr>
      <vt:lpstr>Stability of SGD</vt:lpstr>
      <vt:lpstr>Non-convexity of NN</vt:lpstr>
      <vt:lpstr>Properties of update rules</vt:lpstr>
      <vt:lpstr>Growth recursion</vt:lpstr>
      <vt:lpstr>SGD is stable – outline</vt:lpstr>
      <vt:lpstr>SGD is stable – Lemma </vt:lpstr>
      <vt:lpstr>SGD is stable – Lemma </vt:lpstr>
      <vt:lpstr>SGD is stable – Lemma </vt:lpstr>
      <vt:lpstr>SGD is stable – Main theorem</vt:lpstr>
      <vt:lpstr>SGD is stable – Main theorem</vt:lpstr>
      <vt:lpstr>מצגת של PowerPoint</vt:lpstr>
      <vt:lpstr>מצגת של PowerPoint</vt:lpstr>
      <vt:lpstr>recap</vt:lpstr>
      <vt:lpstr>SGD is stable – Main theorem</vt:lpstr>
      <vt:lpstr>מצגת של PowerPoint</vt:lpstr>
      <vt:lpstr>Stability of SGD – conclusion</vt:lpstr>
      <vt:lpstr>Stability inducing operations</vt:lpstr>
      <vt:lpstr>Weight decay</vt:lpstr>
      <vt:lpstr>Gradient clipping</vt:lpstr>
      <vt:lpstr>dropout</vt:lpstr>
      <vt:lpstr>Model averaging</vt:lpstr>
      <vt:lpstr>Gradient descent vs. SGD</vt:lpstr>
      <vt:lpstr>Failures of gradient based-methods</vt:lpstr>
      <vt:lpstr>Variance of gradients</vt:lpstr>
      <vt:lpstr>Variance of gradients</vt:lpstr>
      <vt:lpstr>Variance – Applications</vt:lpstr>
      <vt:lpstr>Bonus: some notes on architecture</vt:lpstr>
      <vt:lpstr>Bonus: some notes on architecture</vt:lpstr>
      <vt:lpstr>Validation: End-to-end </vt:lpstr>
      <vt:lpstr>Validation: semantic abstraction</vt:lpstr>
      <vt:lpstr>Validation: semantic abstraction</vt:lpstr>
      <vt:lpstr>Validation: semantic abstraction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Optimization and Stability in Neural Networks</dc:title>
  <dc:creator>Nitzan Artzi</dc:creator>
  <cp:lastModifiedBy>nitzanartzi@gmail.com</cp:lastModifiedBy>
  <cp:revision>113</cp:revision>
  <dcterms:created xsi:type="dcterms:W3CDTF">2017-05-24T10:05:46Z</dcterms:created>
  <dcterms:modified xsi:type="dcterms:W3CDTF">2017-05-28T07:57:51Z</dcterms:modified>
</cp:coreProperties>
</file>